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00000"/>
    <a:srgbClr val="20396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9" autoAdjust="0"/>
    <p:restoredTop sz="96374" autoAdjust="0"/>
  </p:normalViewPr>
  <p:slideViewPr>
    <p:cSldViewPr>
      <p:cViewPr varScale="1">
        <p:scale>
          <a:sx n="110" d="100"/>
          <a:sy n="110" d="100"/>
        </p:scale>
        <p:origin x="15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4633A84-D730-4DB1-B585-7559B92CE5D8}" type="datetimeFigureOut">
              <a:rPr lang="en-US"/>
              <a:pPr>
                <a:defRPr/>
              </a:pPr>
              <a:t>5/9/2023</a:t>
            </a:fld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C669EC8-97E7-4C24-A864-1853E75085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9857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2C5A2EE-74B4-4329-B2EC-6DFE0575ED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556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number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9298C-2E9E-4E3F-82C8-60A2EED583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800" y="609600"/>
            <a:ext cx="7772400" cy="457200"/>
          </a:xfrm>
        </p:spPr>
        <p:txBody>
          <a:bodyPr/>
          <a:lstStyle>
            <a:lvl1pPr>
              <a:defRPr sz="2400" b="1" i="1">
                <a:solidFill>
                  <a:srgbClr val="000099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Murach’s C# (8th Edition)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75D4F1-CB37-4CE0-983C-8406904B2B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905000" y="1676400"/>
            <a:ext cx="5334000" cy="609600"/>
          </a:xfrm>
        </p:spPr>
        <p:txBody>
          <a:bodyPr/>
          <a:lstStyle>
            <a:lvl1pPr marL="0" indent="0" algn="ctr">
              <a:buNone/>
              <a:defRPr sz="3600" b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Chapter 11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5D01CB5-9945-4C9B-9918-8CA19A7268A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905000" y="2590800"/>
            <a:ext cx="5334000" cy="1676400"/>
          </a:xfrm>
        </p:spPr>
        <p:txBody>
          <a:bodyPr/>
          <a:lstStyle>
            <a:lvl1pPr marL="0" indent="0" algn="ctr">
              <a:buNone/>
              <a:defRPr sz="4800" b="1"/>
            </a:lvl1pPr>
          </a:lstStyle>
          <a:p>
            <a:pPr lvl="0"/>
            <a:r>
              <a:rPr lang="en-US" dirty="0"/>
              <a:t>How to debug </a:t>
            </a:r>
            <a:br>
              <a:rPr lang="en-US" dirty="0"/>
            </a:br>
            <a:r>
              <a:rPr lang="en-US" dirty="0"/>
              <a:t>an app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A27A70-7FFF-4919-9745-58612D63792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91E8C-669A-4FAF-AC57-930E4708DF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90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143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FE91D7-54F9-CE5B-2AF2-A8F87F29E5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3610901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1524000"/>
            <a:ext cx="6934200" cy="3200400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8042D0E-2D92-B61C-07C7-F98F35208D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DC32C3D-5C99-8467-FB69-0545F95E5D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289812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A92572-6C0F-2359-8B91-448DEEC456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54120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733800"/>
            <a:ext cx="7391400" cy="2209799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61C4B8B-4248-7B05-52E9-1493FB7EBB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709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_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A428B99-D0BB-4B7F-A30C-E347F02920DF}"/>
              </a:ext>
            </a:extLst>
          </p:cNvPr>
          <p:cNvSpPr>
            <a:spLocks noGrp="1"/>
          </p:cNvSpPr>
          <p:nvPr>
            <p:ph type="tbl" sz="quarter" idx="16" hasCustomPrompt="1"/>
          </p:nvPr>
        </p:nvSpPr>
        <p:spPr>
          <a:xfrm>
            <a:off x="914400" y="1143000"/>
            <a:ext cx="7315200" cy="2133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38200" y="3434977"/>
            <a:ext cx="7391400" cy="396241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Table Placeholder 7">
            <a:extLst>
              <a:ext uri="{FF2B5EF4-FFF2-40B4-BE49-F238E27FC236}">
                <a16:creationId xmlns:a16="http://schemas.microsoft.com/office/drawing/2014/main" id="{AFEF7FE6-D02E-FC18-3A1F-FB2B9BE04DFB}"/>
              </a:ext>
            </a:extLst>
          </p:cNvPr>
          <p:cNvSpPr>
            <a:spLocks noGrp="1"/>
          </p:cNvSpPr>
          <p:nvPr>
            <p:ph type="tbl" sz="quarter" idx="17" hasCustomPrompt="1"/>
          </p:nvPr>
        </p:nvSpPr>
        <p:spPr>
          <a:xfrm>
            <a:off x="914400" y="3973009"/>
            <a:ext cx="7315200" cy="204679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CB5F9A1-57CC-7079-49E6-F38139C60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4052778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066800"/>
            <a:ext cx="7315200" cy="2514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730079"/>
            <a:ext cx="7391400" cy="457200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000099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heading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5" hasCustomPrompt="1"/>
          </p:nvPr>
        </p:nvSpPr>
        <p:spPr>
          <a:xfrm>
            <a:off x="914400" y="4267200"/>
            <a:ext cx="7315200" cy="1676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33A493-C9CB-60F1-C48D-911ADE2420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068147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22138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3319598"/>
            <a:ext cx="7315200" cy="243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E714E1-3205-D410-3DAF-7853C33707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514097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Image_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12800" y="1062758"/>
            <a:ext cx="7391400" cy="1756642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812800" y="2895600"/>
            <a:ext cx="7315200" cy="163340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12800" y="4605202"/>
            <a:ext cx="7391400" cy="1414598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algn="l">
              <a:defRPr sz="1400">
                <a:latin typeface="Times New Roman"/>
              </a:defRPr>
            </a:lvl1pPr>
          </a:lstStyle>
          <a:p>
            <a:pPr>
              <a:defRPr/>
            </a:pPr>
            <a:endParaRPr lang="en-US" dirty="0"/>
          </a:p>
          <a:p>
            <a:pPr algn="r">
              <a:defRPr/>
            </a:pPr>
            <a:r>
              <a:rPr lang="en-US" sz="900" dirty="0">
                <a:solidFill>
                  <a:schemeClr val="bg1"/>
                </a:solidFill>
                <a:latin typeface="Arial Narrow" pitchFamily="34" charset="0"/>
              </a:rPr>
              <a:t>C1, Slide </a:t>
            </a:r>
            <a:fld id="{5ECE9829-65B2-40C6-AEFF-7C648FF56A9C}" type="slidenum">
              <a:rPr lang="en-US" sz="900" smtClean="0">
                <a:solidFill>
                  <a:schemeClr val="bg1"/>
                </a:solidFill>
                <a:latin typeface="Arial Narrow" pitchFamily="34" charset="0"/>
              </a:rPr>
              <a:pPr algn="r">
                <a:defRPr/>
              </a:pPr>
              <a:t>‹#›</a:t>
            </a:fld>
            <a:endParaRPr lang="en-US" sz="90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77EDEF-2119-0C0C-90EC-29310C8309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602246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4876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EAB4BC0-D5C7-49B0-54AC-F67C80E1E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50173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layout_2-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463040"/>
            <a:ext cx="7391400" cy="44958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2A4128AF-FA95-FB1B-F7EC-9F06B1029B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115706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143000"/>
            <a:ext cx="7315200" cy="4800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3EA07F-21E3-C43E-2483-EF255ABC73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3575222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 hasCustomPrompt="1"/>
          </p:nvPr>
        </p:nvSpPr>
        <p:spPr>
          <a:xfrm>
            <a:off x="914400" y="1524000"/>
            <a:ext cx="7315200" cy="4419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insert image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80A36CC2-90BA-4768-70BF-5E8F2F5CE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4541F783-317C-D9AD-83C7-5AE65ED51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1942636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143000"/>
            <a:ext cx="7315200" cy="4495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8FC2C4-3F43-BC0E-9A91-95841BAF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95467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layout_2_line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67ED070-8611-4D83-A3C6-478B69003052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914400" y="1524000"/>
            <a:ext cx="7315200" cy="4114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table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" y="6233011"/>
            <a:ext cx="2743200" cy="4572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F13DA2AB-954E-C0E2-3E5B-8B482B0051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740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757E026-CA30-31D4-7CB8-4AA11C85AF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839105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27432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3892100"/>
            <a:ext cx="6934200" cy="2049956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745E84-27EF-B727-9BFE-6449CFCB85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4273112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Console_Text_Console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24989"/>
            <a:ext cx="7315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algn="l">
              <a:defRPr sz="2400" b="1" i="0" baseline="0">
                <a:solidFill>
                  <a:srgbClr val="00009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0" y="1066800"/>
            <a:ext cx="7391400" cy="990600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16"/>
          </p:nvPr>
        </p:nvSpPr>
        <p:spPr>
          <a:xfrm>
            <a:off x="1295400" y="2150899"/>
            <a:ext cx="6934200" cy="815635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838200" y="3347534"/>
            <a:ext cx="7391400" cy="1496734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1295400" y="4982112"/>
            <a:ext cx="6934200" cy="885288"/>
          </a:xfrm>
          <a:solidFill>
            <a:schemeClr val="bg1">
              <a:lumMod val="95000"/>
            </a:schemeClr>
          </a:solidFill>
          <a:ln w="31750" cmpd="thickThin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F25CEF-B290-B84E-D2A4-6A86E123E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743200" y="6248400"/>
            <a:ext cx="3657600" cy="457200"/>
          </a:xfrm>
          <a:prstGeom prst="rect">
            <a:avLst/>
          </a:prstGeom>
        </p:spPr>
        <p:txBody>
          <a:bodyPr anchor="b"/>
          <a:lstStyle>
            <a:lvl1pPr algn="ctr">
              <a:defRPr sz="1800" b="1" i="1">
                <a:solidFill>
                  <a:schemeClr val="bg1"/>
                </a:solidFill>
                <a:latin typeface="Arial Narrow" panose="020B0606020202030204" pitchFamily="34" charset="0"/>
              </a:defRPr>
            </a:lvl1pPr>
          </a:lstStyle>
          <a:p>
            <a:pPr>
              <a:defRPr/>
            </a:pPr>
            <a:r>
              <a:rPr lang="en-US" dirty="0" err="1"/>
              <a:t>Murach’s</a:t>
            </a:r>
            <a:r>
              <a:rPr lang="en-US" dirty="0"/>
              <a:t> C# (8</a:t>
            </a:r>
            <a:r>
              <a:rPr lang="en-US" baseline="30000" dirty="0"/>
              <a:t>th</a:t>
            </a:r>
            <a:r>
              <a:rPr lang="en-US" dirty="0"/>
              <a:t> Edition)</a:t>
            </a:r>
          </a:p>
        </p:txBody>
      </p:sp>
    </p:spTree>
    <p:extLst>
      <p:ext uri="{BB962C8B-B14F-4D97-AF65-F5344CB8AC3E}">
        <p14:creationId xmlns:p14="http://schemas.microsoft.com/office/powerpoint/2010/main" val="270429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20396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 bwMode="auto">
          <a:xfrm>
            <a:off x="76200" y="6248400"/>
            <a:ext cx="27432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50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900">
                <a:latin typeface="Arial Narrow" pitchFamily="34" charset="0"/>
              </a:defRPr>
            </a:lvl1pPr>
          </a:lstStyle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30" y="6397412"/>
            <a:ext cx="1228170" cy="2319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78" r:id="rId2"/>
    <p:sldLayoutId id="2147483689" r:id="rId3"/>
    <p:sldLayoutId id="2147483679" r:id="rId4"/>
    <p:sldLayoutId id="2147483690" r:id="rId5"/>
    <p:sldLayoutId id="2147483686" r:id="rId6"/>
    <p:sldLayoutId id="2147483691" r:id="rId7"/>
    <p:sldLayoutId id="2147483680" r:id="rId8"/>
    <p:sldLayoutId id="2147483683" r:id="rId9"/>
    <p:sldLayoutId id="2147483681" r:id="rId10"/>
    <p:sldLayoutId id="2147483692" r:id="rId11"/>
    <p:sldLayoutId id="2147483674" r:id="rId12"/>
    <p:sldLayoutId id="2147483687" r:id="rId13"/>
    <p:sldLayoutId id="2147483693" r:id="rId14"/>
    <p:sldLayoutId id="2147483676" r:id="rId15"/>
    <p:sldLayoutId id="2147483675" r:id="rId16"/>
    <p:sldLayoutId id="2147483684" r:id="rId17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DAFE5-8375-D164-FDE0-BF8171B53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>
                <a:latin typeface="Arial Narrow" panose="020B0606020202030204" pitchFamily="34" charset="0"/>
              </a:rPr>
              <a:t>Murach’s</a:t>
            </a:r>
            <a:r>
              <a:rPr lang="en-US" i="1" dirty="0">
                <a:latin typeface="Arial Narrow" panose="020B0606020202030204" pitchFamily="34" charset="0"/>
              </a:rPr>
              <a:t> C# (8</a:t>
            </a:r>
            <a:r>
              <a:rPr lang="en-US" i="1" baseline="30000" dirty="0">
                <a:latin typeface="Arial Narrow" panose="020B0606020202030204" pitchFamily="34" charset="0"/>
              </a:rPr>
              <a:t>th</a:t>
            </a:r>
            <a:r>
              <a:rPr lang="en-US" i="1" dirty="0">
                <a:latin typeface="Arial Narrow" panose="020B0606020202030204" pitchFamily="34" charset="0"/>
              </a:rPr>
              <a:t> Edition)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0D95E-CA26-40EE-A4C2-C6996AE6746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E7F6B-A2C0-7F4D-05A2-99783B3350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How to debug </a:t>
            </a:r>
            <a:br>
              <a:rPr lang="en-US" dirty="0"/>
            </a:br>
            <a:r>
              <a:rPr lang="en-US" dirty="0"/>
              <a:t>an app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536FCE-A3D0-628E-E5D0-512C9371650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2023, Mike Murach &amp; Associates, Inc.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147AD-1470-5E7E-09D0-BB3BAEB36D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22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650333-A80A-8677-5B6D-AA1E00B6EA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Locals window</a:t>
            </a:r>
            <a:endParaRPr lang="en-US" dirty="0"/>
          </a:p>
        </p:txBody>
      </p:sp>
      <p:pic>
        <p:nvPicPr>
          <p:cNvPr id="9" name="Content Placeholder 8" descr="Title describes slide">
            <a:extLst>
              <a:ext uri="{FF2B5EF4-FFF2-40B4-BE49-F238E27FC236}">
                <a16:creationId xmlns:a16="http://schemas.microsoft.com/office/drawing/2014/main" id="{67308059-9266-FCBF-6CCB-9A8DB6E961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08227"/>
            <a:ext cx="7315200" cy="46415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8600BF-13F9-EED8-0B55-8A261CF4F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336F3BA-22AA-92BB-2411-58243D9B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7A0919-E11F-42BD-A247-FD16A6EF1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63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56AE5-F3C7-0579-581A-E5D57D2B9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the Locals window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9481A-E4C6-97CF-3912-185BADAC3F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Locals window displays information about the variables within the current scope.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If you click on the 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 3" panose="05040102010807070707" pitchFamily="18" charset="2"/>
              </a:rPr>
              <a:t>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symbol to the left of the 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this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keyword, the properties and variables of the form are displayed.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change the value of a property or variable, double-click on the value in the Value column, type a new value, and press Enter.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 Visual Studio 2019 and later, you can search for values and objects in the Locals windows, and you can specify the number of levels deep you want to search.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1EA5C-4609-F604-38EA-F27869E5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62D10E1-24C5-B5E8-3C89-7046C1663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21615-C708-BFF0-6BE1-9B423E3A7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99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DC078-1357-D9DF-92A6-C4302A2D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Autos window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85F0-EE75-BECA-1135-2A15EA19E0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The Autos window works like the Locals window.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However,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it only displays information about variables used by the current statement and the previous statement.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07AFA-829A-D9FA-B02A-C3FFAAF4B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616209D-8F17-0F4C-DAEE-7E44FCA3E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0F1333-401B-651F-4337-141D1C145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08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61C16-63B7-A604-A2C9-5EDF695B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Watch window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8D5BCFDA-E89C-362A-266F-06C20392229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45823" y="1108227"/>
            <a:ext cx="7315200" cy="46415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C2C87C-390F-A490-F3DC-965169CF0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1547883-0E8D-37BC-92AA-9FA2CA90C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DF254-E455-BB8B-F04B-1A76FFB2B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291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5C6C7-73CC-1F2B-FEDD-42D291FAD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Immediate window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BE0B2E70-6FA4-C1D4-E119-A2B26A51021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31682" y="1108227"/>
            <a:ext cx="7315200" cy="46415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644C09-4F0E-2801-5347-E9CF2B834D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FE73BB4-E214-2D3D-BDBE-FEAED2BAB3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B95B61-D626-1A97-28E8-5596C5BE1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140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DA3AB-4FA0-EAAE-801D-F49A8FDF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Output window that shows debug information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4614F4C2-236A-728E-354E-42A3AEA78076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20430"/>
            <a:ext cx="7315200" cy="461713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927CE-7F65-3228-96B9-5814344B8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2931FEE-8B5A-D1B1-2A5E-E983A87AA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410C22-E590-B587-7582-A81AEB66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79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C22E-64DD-CFAD-97DC-6F7C93976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Output window that shows build information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A2C98E55-A755-A8AE-5AF0-AC643629D59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4761" y="1066800"/>
            <a:ext cx="7315200" cy="197033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4D49A-6042-5876-876B-B443873047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217BDDA-248F-5BAF-17A2-77657D588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3EF5D5-713D-59AB-9D09-B2D24FD27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771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4DB885-23B7-48A6-9C7A-846FB236F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Output window with debugging information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483C4DE4-5177-7943-BDCB-0FE43AEF07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028700"/>
            <a:ext cx="6941804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DCCB0B-52E5-A4D3-1D9D-BE84EA1A04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9C1D249-8431-AB9F-9401-FB0619C36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BC0562-9369-6C3A-425D-53674AD95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1757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6C276-898C-CC8E-5D58-35CE8C4B9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 statements that write data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the Output window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6CA04-4364-7ACB-65DE-62AD6A4564A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Debug.WriteLine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("Starting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CalculateFutureValue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() method");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Debug.WriteLine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("Month: " + (i+1));</a:t>
            </a: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Debug.WriteLine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("Future value: " +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E7A9F3-5F46-F155-03E4-6E5B667D0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494E22D-11CB-DE6A-1D8B-705806E5F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860E18-95C4-F096-A9DF-C2C39AF00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9195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1B591-DA38-33F6-B27E-E50A488E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Code that uses an if statement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control when data is written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7D5C0-73D7-FBA8-6906-297956D723F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((i+1)%12 == 0) // every 12 months</a:t>
            </a:r>
          </a:p>
          <a:p>
            <a:pPr marL="347345" marR="0">
              <a:spcBef>
                <a:spcPts val="0"/>
              </a:spcBef>
              <a:spcAft>
                <a:spcPts val="0"/>
              </a:spcAft>
              <a:tabLst>
                <a:tab pos="1371600" algn="l"/>
              </a:tabLst>
            </a:pP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Debug.WriteLine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("Future value: " + </a:t>
            </a:r>
            <a:r>
              <a:rPr lang="en-US" sz="1600" b="1" dirty="0" err="1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futureValue</a:t>
            </a:r>
            <a:r>
              <a:rPr lang="en-US" sz="1600" b="1" dirty="0">
                <a:effectLst/>
                <a:latin typeface="Courier New" panose="020703090202050204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BCCEE-A778-9003-B624-012344BBD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05F80C3-0FCD-621A-98F7-15C6D28A6F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CE51C-0D03-6706-5604-44F92142E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010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F1E28-FDFA-90CD-B96C-BE2087455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EA553A-AE10-CB64-3FA8-B72B403276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Applied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Use the debugging techniques presented in this chapter to debug any unhandled exceptions or logical errors in the apps that you develop.</a:t>
            </a:r>
          </a:p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0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Hot Reload feature.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differences between the three Step commands that you can use to control the execution of an app.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primary differences between the Autos window, the Locals window, and the Watch window.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Describe the use of the Immediate window.</a:t>
            </a:r>
          </a:p>
          <a:p>
            <a:pPr marL="342900" marR="114300" lvl="0" indent="-34290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tabLst>
                <a:tab pos="342900" algn="l"/>
                <a:tab pos="457200" algn="l"/>
              </a:tabLst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Explain how you can use the Debug class to display information in the Output window.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7C3347-5E40-F2A2-5379-675308FAE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8ACC794-3F65-B487-0954-4DEB8F61C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0588F-F4AE-4794-7361-23BDE5C5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410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25EF28-46E9-D64D-A13B-84D8CCA7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Visualizer drop-down menu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string in the Autos window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37F967E1-E947-EADA-5FB1-9D1BB3B78CB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447800"/>
            <a:ext cx="7326003" cy="3505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28CA93-F91A-5573-BFB3-96AA13C5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4638766-6BD5-8D63-7744-F9349B3C8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7ED1F-0680-8EDE-0B00-18AB3E3A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20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338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14EA8-E685-2E1E-F565-7EFDACE97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Text Visualizer dialog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C14C3C63-D5E2-5578-1DB3-AD21A547D05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143000"/>
            <a:ext cx="3657600" cy="2527609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A0F8D1-7E51-02F1-FAC3-BE84A1A58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AF09C8-34C9-1DD3-05F5-7ECCB653A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D22DE-F4EC-73D0-5CD6-68B4EFC06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21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233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E8F88-BD77-943C-E002-2BB5681FD9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Visualizer drop-down menu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 a collection in a data tip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720EF5E9-8577-DB10-57E2-2EAD04785E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524000"/>
            <a:ext cx="4571999" cy="1143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2D325-1867-6786-9AAB-2594C28F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F0B8B98-DDA0-4160-5025-64F2813E5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90097-E711-6C0A-D617-CBBC342B1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22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30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313AC0-AC9C-5927-38A6-65421F3E4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err="1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IEnumerable</a:t>
            </a: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Visualizer dialog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B288CC76-2E00-56C4-ACA9-F409173E216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399" y="1143000"/>
            <a:ext cx="5076901" cy="2895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BB5952-FB10-49E1-190E-562B0B162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775FD9-E834-9578-E597-4D7BA53EF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C272E2-28E9-5860-527F-EF244F4E6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23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7958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145CF-4791-F8E6-991C-7D507A939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Future Value app in break mode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08E43066-FE3D-FF85-41F7-B43CF659B0AB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76614" y="1143000"/>
            <a:ext cx="7190772" cy="48006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2E03EC-C07D-CD94-ABF5-1C00D85C4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53B1B7-E0EC-ADC0-3114-C2754F5A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927FF7-83B5-DAA6-BC06-670FD0F2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469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44C2E-6BBE-AB73-E066-D05D9D156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Four ways to enter break mode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8B7A0-CE2B-3E31-795F-044578DF9BA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Force an unhandled exception to be thrown.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Set a breakpoint and run the app.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Debug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Step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Into command or press F11.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Choose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Debug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Break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 command or press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Ctrl+Alt+Break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while the app is executing.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DB85F8-4A48-D5A5-5092-DE2BD58B9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13120F2-A2B0-860C-D093-422F51C1A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A8600A-9DB8-22EC-03A8-6C2B75C41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32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469CE-1698-E522-E01F-4EAF20252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8953"/>
            <a:ext cx="7315200" cy="738664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Future Value app with a change being made while it’s running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43F33845-1A8E-30EE-8EF2-A2CC933552C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464030"/>
            <a:ext cx="7315200" cy="326037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A19ED0-E4EA-E75F-09A1-B8184FCAF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BF8BAFE-7113-E714-5848-C71F752F6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6F4548-532D-321C-917B-69EA70D01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254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0ADDF-7E0E-6466-6844-2149CD6BD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use Hot Reload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AD6589-2737-E0A6-6903-5A6A75219C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Hot Reload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lets you apply changes to an app while it’s running without restarting the app.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do that, save the changes and click the Hot Reload button in the Standard toolbar.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2B3383-5E88-E877-EBCD-882BE133D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4B73EC9-A960-59A5-8B5A-C3C22F686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09DD82-7F98-B054-C1A5-1F83600D2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6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4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281415-DA07-B9C9-CCF3-F7BD658E6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5989"/>
            <a:ext cx="7315200" cy="738664"/>
          </a:xfrm>
        </p:spPr>
        <p:txBody>
          <a:bodyPr/>
          <a:lstStyle/>
          <a:p>
            <a:pPr marL="0" marR="0">
              <a:spcBef>
                <a:spcPts val="15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dialog that’s displayed </a:t>
            </a:r>
            <a:b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 Hot Reload can’t make a change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1C9040C3-0403-4771-22AE-87EC7A87064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418803"/>
            <a:ext cx="5374818" cy="2772197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E76D8-226A-BC7A-8873-4FF2556CD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292B34A-072F-52E8-44A7-52960DC1E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4E7C9-B30B-805A-3DB2-F7F97BCC3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C71C-DE2A-45EB-A908-41E92E3AFF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Future Value app with a breakpoint</a:t>
            </a:r>
            <a:endParaRPr lang="en-US" dirty="0"/>
          </a:p>
        </p:txBody>
      </p:sp>
      <p:pic>
        <p:nvPicPr>
          <p:cNvPr id="7" name="Content Placeholder 6" descr="Title describes slide">
            <a:extLst>
              <a:ext uri="{FF2B5EF4-FFF2-40B4-BE49-F238E27FC236}">
                <a16:creationId xmlns:a16="http://schemas.microsoft.com/office/drawing/2014/main" id="{7733F665-5D43-64AB-6D1C-1947BD3DFF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4400" y="1219200"/>
            <a:ext cx="7315200" cy="464154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43D4F5-9528-CC3D-CC7E-6AC3A46F7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D7FD05B-3C35-E408-8228-A36BF8FB8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FF00C-13EE-BC1C-0AE3-B36DC8C59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 dirty="0">
              <a:latin typeface="Times New Roman"/>
            </a:endParaRP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11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C127-3654-13B6-2D57-0F03D7A0C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24989"/>
            <a:ext cx="7315200" cy="369332"/>
          </a:xfrm>
        </p:spPr>
        <p:txBody>
          <a:bodyPr/>
          <a:lstStyle/>
          <a:p>
            <a:pPr marL="0" marR="0">
              <a:spcBef>
                <a:spcPts val="900"/>
              </a:spcBef>
              <a:spcAft>
                <a:spcPts val="600"/>
              </a:spcAft>
              <a:tabLst>
                <a:tab pos="1371600" algn="l"/>
              </a:tabLst>
            </a:pPr>
            <a:r>
              <a:rPr lang="en-US" sz="2400" b="1" dirty="0">
                <a:solidFill>
                  <a:srgbClr val="000099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to set and clear breakpoints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0090D3-FF6B-781F-DCB5-D57DDAEF453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You can set a breakpoint before you run an app or while the app is in break mode.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set a </a:t>
            </a:r>
            <a:r>
              <a:rPr lang="en-US" sz="2000" i="1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breakpoint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click in the margin indicator bar to the left of a statement. Or, press the F9 key.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remove a breakpoint, use any of the techniques for setting a breakpoint.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remove all breakpoints at once, use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Debug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Delete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 Breakpoints command.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disable all breakpoints, use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Debug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Disable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 Breakpoints command. </a:t>
            </a:r>
          </a:p>
          <a:p>
            <a:pPr marL="342900" marR="274320" lvl="0" indent="-342900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enable all breakpoints, use the 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Debug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000" spc="-1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Enable</a:t>
            </a:r>
            <a:r>
              <a:rPr lang="en-US" sz="20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All Breakpoints command.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FEAA7D-FB2D-019C-B7C1-350D112D8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A5CB55E-C4CC-ADD3-D406-8FD704CDF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Murach’s C# (8</a:t>
            </a:r>
            <a:r>
              <a:rPr lang="en-US" baseline="30000"/>
              <a:t>th</a:t>
            </a:r>
            <a:r>
              <a:rPr lang="en-US"/>
              <a:t> Edition)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DB2544-E9D7-8E9B-C446-DAB9C39CE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>
              <a:defRPr/>
            </a:pPr>
            <a:endParaRPr lang="en-US" sz="1400">
              <a:latin typeface="Times New Roman"/>
            </a:endParaRPr>
          </a:p>
          <a:p>
            <a:pPr>
              <a:defRPr/>
            </a:pPr>
            <a:r>
              <a:rPr lang="en-US">
                <a:solidFill>
                  <a:schemeClr val="bg1"/>
                </a:solidFill>
              </a:rPr>
              <a:t>C11, Slide </a:t>
            </a:r>
            <a:fld id="{BF5C1183-B085-4070-A402-C03A3F977D3D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45907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 slides_with_titles_logo">
  <a:themeElements>
    <a:clrScheme name="Master 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ster 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slid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slid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MA accessible slides - new format.potx" id="{15445C3D-4F47-43B7-816D-0E19EDCAD3FC}" vid="{C1597352-4C5E-4667-8DC6-0696F7A90D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MMA accessible slides - new format</Template>
  <TotalTime>79</TotalTime>
  <Words>889</Words>
  <Application>Microsoft Office PowerPoint</Application>
  <PresentationFormat>On-screen Show (4:3)</PresentationFormat>
  <Paragraphs>125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Arial Narrow</vt:lpstr>
      <vt:lpstr>Courier New</vt:lpstr>
      <vt:lpstr>Symbol</vt:lpstr>
      <vt:lpstr>Times New Roman</vt:lpstr>
      <vt:lpstr>Master slides_with_titles_logo</vt:lpstr>
      <vt:lpstr>Murach’s C# (8th Edition)</vt:lpstr>
      <vt:lpstr>Objectives</vt:lpstr>
      <vt:lpstr>The Future Value app in break mode</vt:lpstr>
      <vt:lpstr>Four ways to enter break mode</vt:lpstr>
      <vt:lpstr>The Future Value app with a change being made while it’s running</vt:lpstr>
      <vt:lpstr>How to use Hot Reload</vt:lpstr>
      <vt:lpstr>The dialog that’s displayed  if Hot Reload can’t make a change</vt:lpstr>
      <vt:lpstr>The Future Value app with a breakpoint</vt:lpstr>
      <vt:lpstr>How to set and clear breakpoints</vt:lpstr>
      <vt:lpstr>The Locals window</vt:lpstr>
      <vt:lpstr>How to use the Locals window</vt:lpstr>
      <vt:lpstr>How to use the Autos window</vt:lpstr>
      <vt:lpstr>A Watch window</vt:lpstr>
      <vt:lpstr>The Immediate window</vt:lpstr>
      <vt:lpstr>An Output window that shows debug information</vt:lpstr>
      <vt:lpstr>An Output window that shows build information</vt:lpstr>
      <vt:lpstr>An Output window with debugging information</vt:lpstr>
      <vt:lpstr>Three statements that write data  to the Output window</vt:lpstr>
      <vt:lpstr>Code that uses an if statement  to control when data is written</vt:lpstr>
      <vt:lpstr>The Visualizer drop-down menu  for a string in the Autos window</vt:lpstr>
      <vt:lpstr>The Text Visualizer dialog</vt:lpstr>
      <vt:lpstr>The Visualizer drop-down menu  for a collection in a data tip</vt:lpstr>
      <vt:lpstr>The IEnumerable Visualizer dialog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Murach’s C# (8th Edition)</dc:title>
  <dc:creator>Mike Murach</dc:creator>
  <cp:lastModifiedBy>Anne Boehm</cp:lastModifiedBy>
  <cp:revision>5</cp:revision>
  <cp:lastPrinted>2016-01-14T23:03:16Z</cp:lastPrinted>
  <dcterms:created xsi:type="dcterms:W3CDTF">2023-05-01T22:46:33Z</dcterms:created>
  <dcterms:modified xsi:type="dcterms:W3CDTF">2023-05-09T23:19:58Z</dcterms:modified>
</cp:coreProperties>
</file>